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8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0" r:id="rId30"/>
    <p:sldId id="282" r:id="rId31"/>
    <p:sldId id="284" r:id="rId32"/>
    <p:sldId id="292" r:id="rId33"/>
    <p:sldId id="293" r:id="rId34"/>
    <p:sldId id="285" r:id="rId35"/>
    <p:sldId id="294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3AEEB9-72F7-4603-9577-A40EEADFACE1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DB2979-FEF1-4FA5-BFB0-AD8E42743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2.9: Power Indices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Switch B’s vote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motion still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fails, so keep going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Switch A’s vote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motion passes, so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is the pivotal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voter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Power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consider every possible permutation and find the pivotal voter for each one</a:t>
            </a:r>
          </a:p>
          <a:p>
            <a:endParaRPr lang="en-US" dirty="0" smtClean="0"/>
          </a:p>
          <a:p>
            <a:r>
              <a:rPr lang="en-US" dirty="0" smtClean="0"/>
              <a:t>The Shapley-</a:t>
            </a:r>
            <a:r>
              <a:rPr lang="en-US" dirty="0" err="1" smtClean="0"/>
              <a:t>Shubik</a:t>
            </a:r>
            <a:r>
              <a:rPr lang="en-US" dirty="0" smtClean="0"/>
              <a:t> power index is the </a:t>
            </a:r>
            <a:r>
              <a:rPr lang="en-US" i="1" dirty="0" smtClean="0"/>
              <a:t>fraction</a:t>
            </a:r>
            <a:r>
              <a:rPr lang="en-US" dirty="0" smtClean="0"/>
              <a:t> of times each voter was pivotal</a:t>
            </a:r>
          </a:p>
          <a:p>
            <a:endParaRPr lang="en-US" dirty="0" smtClean="0"/>
          </a:p>
          <a:p>
            <a:r>
              <a:rPr lang="en-US" dirty="0" smtClean="0"/>
              <a:t>Each power index is a fraction: the numerator is the number of times the voter was pivotal, and the denominator is the total number of permutations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3 voters, there are 3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 = 6 permutations</a:t>
            </a:r>
          </a:p>
          <a:p>
            <a:endParaRPr lang="en-US" dirty="0" smtClean="0"/>
          </a:p>
          <a:p>
            <a:r>
              <a:rPr lang="en-US" dirty="0" smtClean="0"/>
              <a:t>For 4 voters, there are 4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3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 = 24 permutations</a:t>
            </a:r>
          </a:p>
          <a:p>
            <a:endParaRPr lang="en-US" dirty="0" smtClean="0"/>
          </a:p>
          <a:p>
            <a:r>
              <a:rPr lang="en-US" dirty="0" smtClean="0"/>
              <a:t>For 5 voters, there are 5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4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3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 = 120 permutations</a:t>
            </a:r>
          </a:p>
          <a:p>
            <a:endParaRPr lang="en-US" dirty="0" smtClean="0"/>
          </a:p>
          <a:p>
            <a:r>
              <a:rPr lang="en-US" dirty="0" smtClean="0"/>
              <a:t>For 51 voters (the US Electoral College, for example), there are 51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50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49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…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3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1 permutations.  This number is 67 digits long!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r>
              <a:rPr lang="en-US" dirty="0" smtClean="0"/>
              <a:t>Our example was [8: 5, 4, 3, 2]</a:t>
            </a:r>
          </a:p>
          <a:p>
            <a:endParaRPr lang="en-US" dirty="0" smtClean="0"/>
          </a:p>
          <a:p>
            <a:r>
              <a:rPr lang="en-US" dirty="0" smtClean="0"/>
              <a:t>There are 24 permutations: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581400"/>
          <a:ext cx="6096000" cy="2743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ABCD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BACD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CABD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DABC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ABDC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BADC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CADB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DACB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ACBD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BCAD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CBAD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DBAC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ACDB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BCDA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CBDA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DBCA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ADBC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BDAC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CDAB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DCAB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ADCB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BDCA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CDBA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DCBA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example was [8: 5, 4, 3, 2]</a:t>
            </a:r>
          </a:p>
          <a:p>
            <a:endParaRPr lang="en-US" dirty="0" smtClean="0"/>
          </a:p>
          <a:p>
            <a:r>
              <a:rPr lang="en-US" dirty="0" smtClean="0"/>
              <a:t>For each permutation, determine the pivotal voter just like the earlier examples: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581400"/>
          <a:ext cx="6096000" cy="2743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CD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CD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BD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DC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DC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DB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r>
                        <a:rPr lang="en-US" sz="2400" b="1" dirty="0" smtClean="0"/>
                        <a:t>BD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r>
                        <a:rPr lang="en-US" sz="2400" b="1" dirty="0" smtClean="0"/>
                        <a:t>DB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D</a:t>
                      </a:r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D</a:t>
                      </a:r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AD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BD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CD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AD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BD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CD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the Shapley-</a:t>
            </a:r>
            <a:r>
              <a:rPr lang="en-US" dirty="0" err="1" smtClean="0"/>
              <a:t>Shubik</a:t>
            </a:r>
            <a:r>
              <a:rPr lang="en-US" dirty="0" smtClean="0"/>
              <a:t> Power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see that </a:t>
            </a:r>
          </a:p>
          <a:p>
            <a:pPr lvl="1"/>
            <a:r>
              <a:rPr lang="en-US" dirty="0" smtClean="0"/>
              <a:t>A was pivotal 10 times</a:t>
            </a:r>
          </a:p>
          <a:p>
            <a:pPr lvl="1"/>
            <a:r>
              <a:rPr lang="en-US" dirty="0" smtClean="0"/>
              <a:t>B was pivotal 6 times</a:t>
            </a:r>
          </a:p>
          <a:p>
            <a:pPr lvl="1"/>
            <a:r>
              <a:rPr lang="en-US" dirty="0" smtClean="0"/>
              <a:t>C was pivotal 6 times</a:t>
            </a:r>
          </a:p>
          <a:p>
            <a:pPr lvl="1"/>
            <a:r>
              <a:rPr lang="en-US" dirty="0" smtClean="0"/>
              <a:t>D was pivotal 2 times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the Shapley-</a:t>
            </a:r>
            <a:r>
              <a:rPr lang="en-US" dirty="0" err="1" smtClean="0"/>
              <a:t>Shubik</a:t>
            </a:r>
            <a:r>
              <a:rPr lang="en-US" dirty="0" smtClean="0"/>
              <a:t> power indices are:</a:t>
            </a:r>
          </a:p>
          <a:p>
            <a:pPr lvl="1"/>
            <a:r>
              <a:rPr lang="en-US" dirty="0" smtClean="0"/>
              <a:t>Power of A = 10/24</a:t>
            </a:r>
          </a:p>
          <a:p>
            <a:pPr lvl="1"/>
            <a:r>
              <a:rPr lang="en-US" dirty="0" smtClean="0"/>
              <a:t>Power of B = 6/24</a:t>
            </a:r>
          </a:p>
          <a:p>
            <a:pPr lvl="1"/>
            <a:r>
              <a:rPr lang="en-US" dirty="0" smtClean="0"/>
              <a:t>Power of C = 6/24</a:t>
            </a:r>
          </a:p>
          <a:p>
            <a:pPr lvl="1"/>
            <a:r>
              <a:rPr lang="en-US" dirty="0" smtClean="0"/>
              <a:t>Power of D = 2/24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20809"/>
          </a:xfrm>
        </p:spPr>
        <p:txBody>
          <a:bodyPr>
            <a:normAutofit/>
          </a:bodyPr>
          <a:lstStyle/>
          <a:p>
            <a:r>
              <a:rPr lang="en-US" dirty="0" smtClean="0"/>
              <a:t>[10: 6, 4, 3]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514600"/>
          <a:ext cx="502920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BAC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ACB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BCA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CBA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20809"/>
          </a:xfrm>
        </p:spPr>
        <p:txBody>
          <a:bodyPr>
            <a:normAutofit/>
          </a:bodyPr>
          <a:lstStyle/>
          <a:p>
            <a:r>
              <a:rPr lang="en-US" dirty="0" smtClean="0"/>
              <a:t>[10: 6, 4, 3]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514600"/>
          <a:ext cx="502920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20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[10: 6, 4, 3]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 of A = 3/6</a:t>
            </a:r>
          </a:p>
          <a:p>
            <a:r>
              <a:rPr lang="en-US" dirty="0" smtClean="0"/>
              <a:t>Power of B = 3/6</a:t>
            </a:r>
          </a:p>
          <a:p>
            <a:r>
              <a:rPr lang="en-US" dirty="0" smtClean="0"/>
              <a:t>Power of C = 0/6</a:t>
            </a:r>
          </a:p>
          <a:p>
            <a:endParaRPr lang="en-US" dirty="0" smtClean="0"/>
          </a:p>
          <a:p>
            <a:r>
              <a:rPr lang="en-US" dirty="0" smtClean="0"/>
              <a:t>C is a dummy voter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514600"/>
          <a:ext cx="502920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BC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CB</a:t>
                      </a:r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Power Index?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measure the influence each voter has</a:t>
            </a:r>
          </a:p>
          <a:p>
            <a:endParaRPr lang="en-US" dirty="0" smtClean="0"/>
          </a:p>
          <a:p>
            <a:r>
              <a:rPr lang="en-US" dirty="0" smtClean="0"/>
              <a:t>As we have seen, the number of votes you have doesn’t always reflect how much influence you </a:t>
            </a:r>
            <a:r>
              <a:rPr lang="en-US" dirty="0" smtClean="0"/>
              <a:t>have</a:t>
            </a:r>
          </a:p>
          <a:p>
            <a:endParaRPr lang="en-US" dirty="0"/>
          </a:p>
          <a:p>
            <a:r>
              <a:rPr lang="en-US" dirty="0" smtClean="0"/>
              <a:t>First we’ll discuss the “Shapley-</a:t>
            </a:r>
            <a:r>
              <a:rPr lang="en-US" dirty="0" err="1" smtClean="0"/>
              <a:t>Shubik</a:t>
            </a:r>
            <a:r>
              <a:rPr lang="en-US" dirty="0" smtClean="0"/>
              <a:t> power index” to measure each voter’s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Power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considered the Shapley-</a:t>
            </a:r>
            <a:r>
              <a:rPr lang="en-US" dirty="0" err="1" smtClean="0"/>
              <a:t>Shubik</a:t>
            </a:r>
            <a:r>
              <a:rPr lang="en-US" dirty="0" smtClean="0"/>
              <a:t> power index, we examined all possible permutations of voters</a:t>
            </a:r>
          </a:p>
          <a:p>
            <a:endParaRPr lang="en-US" dirty="0" smtClean="0"/>
          </a:p>
          <a:p>
            <a:r>
              <a:rPr lang="en-US" dirty="0" smtClean="0"/>
              <a:t>Now we will look at all possible </a:t>
            </a:r>
            <a:r>
              <a:rPr lang="en-US" b="1" dirty="0" smtClean="0"/>
              <a:t>coalitions</a:t>
            </a:r>
            <a:r>
              <a:rPr lang="en-US" dirty="0" smtClean="0"/>
              <a:t> of voters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coalition is a set of voters who are prepared to vote together for or against a motion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winning coalition</a:t>
            </a:r>
            <a:r>
              <a:rPr lang="en-US" dirty="0" smtClean="0"/>
              <a:t> has enough votes to pass a motion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blocking coalition</a:t>
            </a:r>
            <a:r>
              <a:rPr lang="en-US" dirty="0" smtClean="0"/>
              <a:t> has collective veto power: enough votes to defeat a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system [10: 8, 5, 3, 1] with the voters named A, B, C, and D</a:t>
            </a:r>
          </a:p>
          <a:p>
            <a:endParaRPr lang="en-US" dirty="0" smtClean="0"/>
          </a:p>
          <a:p>
            <a:r>
              <a:rPr lang="en-US" dirty="0" smtClean="0"/>
              <a:t>{A, B} is a winning coalition since they have 13 votes; this is also a blocking coalition</a:t>
            </a:r>
          </a:p>
          <a:p>
            <a:endParaRPr lang="en-US" dirty="0" smtClean="0"/>
          </a:p>
          <a:p>
            <a:r>
              <a:rPr lang="en-US" dirty="0" smtClean="0"/>
              <a:t>{B, C, D} is not a winning coalition since they only have 9 votes; however, this is a blocking coalition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total number of votes is T and the quota is Q…</a:t>
            </a:r>
          </a:p>
          <a:p>
            <a:pPr lvl="1"/>
            <a:r>
              <a:rPr lang="en-US" dirty="0" smtClean="0"/>
              <a:t>A coalition with at least Q votes is a winning coalition</a:t>
            </a:r>
          </a:p>
          <a:p>
            <a:pPr lvl="1"/>
            <a:r>
              <a:rPr lang="en-US" dirty="0" smtClean="0"/>
              <a:t>A coalition with at least T – Q + 1 votes is a blocking coalition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3 voters, there are 2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 = 8 coalitions</a:t>
            </a:r>
          </a:p>
          <a:p>
            <a:endParaRPr lang="en-US" dirty="0" smtClean="0"/>
          </a:p>
          <a:p>
            <a:r>
              <a:rPr lang="en-US" dirty="0" smtClean="0"/>
              <a:t>With 4 voters, there are 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 = 16 coalitions</a:t>
            </a:r>
          </a:p>
          <a:p>
            <a:endParaRPr lang="en-US" dirty="0" smtClean="0"/>
          </a:p>
          <a:p>
            <a:r>
              <a:rPr lang="en-US" dirty="0" smtClean="0"/>
              <a:t>With 5 voters, there are 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 = 32 coalitions</a:t>
            </a:r>
          </a:p>
          <a:p>
            <a:endParaRPr lang="en-US" dirty="0" smtClean="0"/>
          </a:p>
          <a:p>
            <a:r>
              <a:rPr lang="en-US" dirty="0" smtClean="0"/>
              <a:t>With 51 voters (like the US Electoral College), there are 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…</a:t>
            </a:r>
            <a:r>
              <a:rPr lang="en-US" dirty="0" smtClean="0">
                <a:sym typeface="Symbol"/>
              </a:rPr>
              <a:t>  </a:t>
            </a:r>
            <a:r>
              <a:rPr lang="en-US" dirty="0" smtClean="0"/>
              <a:t>2 = 2</a:t>
            </a:r>
            <a:r>
              <a:rPr lang="en-US" baseline="30000" dirty="0" smtClean="0"/>
              <a:t>51</a:t>
            </a:r>
            <a:r>
              <a:rPr lang="en-US" dirty="0" smtClean="0"/>
              <a:t> coalitions.  This is a 16 digit number!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winning coalition, a voter is </a:t>
            </a:r>
            <a:r>
              <a:rPr lang="en-US" b="1" dirty="0" smtClean="0"/>
              <a:t>critical</a:t>
            </a:r>
            <a:r>
              <a:rPr lang="en-US" dirty="0" smtClean="0"/>
              <a:t> to the coalition if removing the voter makes the coalition no longer winning</a:t>
            </a:r>
          </a:p>
          <a:p>
            <a:endParaRPr lang="en-US" dirty="0" smtClean="0"/>
          </a:p>
          <a:p>
            <a:r>
              <a:rPr lang="en-US" dirty="0" smtClean="0"/>
              <a:t>In a blocking coalition, a voter is </a:t>
            </a:r>
            <a:r>
              <a:rPr lang="en-US" b="1" dirty="0" smtClean="0"/>
              <a:t>critical</a:t>
            </a:r>
            <a:r>
              <a:rPr lang="en-US" dirty="0" smtClean="0"/>
              <a:t> to the coalition if removing the voter makes the coalition no longer blocking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example was [10: 8, 5, 3, 1]</a:t>
            </a:r>
          </a:p>
          <a:p>
            <a:endParaRPr lang="en-US" dirty="0" smtClean="0"/>
          </a:p>
          <a:p>
            <a:r>
              <a:rPr lang="en-US" dirty="0" smtClean="0"/>
              <a:t>{A, B} is a winning coalition, and removing either A or B makes the coalition no longer winning, so A and B are both critical</a:t>
            </a:r>
          </a:p>
          <a:p>
            <a:endParaRPr lang="en-US" dirty="0" smtClean="0"/>
          </a:p>
          <a:p>
            <a:r>
              <a:rPr lang="en-US" dirty="0" smtClean="0"/>
              <a:t>{A, B} is also a blocking coalition, but if we remove B, the coalition is still blocking (A has veto power by itself).  So only A is critical to this coalition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[10: 8, 5, 3, 1]</a:t>
            </a:r>
          </a:p>
          <a:p>
            <a:endParaRPr lang="en-US" dirty="0" smtClean="0"/>
          </a:p>
          <a:p>
            <a:r>
              <a:rPr lang="en-US" dirty="0" smtClean="0"/>
              <a:t>{B, C, D} is a blocking coalition, and B and C are the critical voters</a:t>
            </a:r>
          </a:p>
          <a:p>
            <a:endParaRPr lang="en-US" dirty="0" smtClean="0"/>
          </a:p>
          <a:p>
            <a:r>
              <a:rPr lang="en-US" dirty="0" smtClean="0"/>
              <a:t>{A, B, C, D} is a winning coalition, but only A is critical</a:t>
            </a:r>
          </a:p>
          <a:p>
            <a:endParaRPr lang="en-US" dirty="0" smtClean="0"/>
          </a:p>
          <a:p>
            <a:r>
              <a:rPr lang="en-US" dirty="0" smtClean="0"/>
              <a:t>{A, B, C, D} is a blocking coalition, and none of the voters are critical (we can remove any single voter and the coalition is still blocking)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Banzhaf</a:t>
            </a:r>
            <a:r>
              <a:rPr lang="en-US" dirty="0" smtClean="0"/>
              <a:t> Power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Banzhaf</a:t>
            </a:r>
            <a:r>
              <a:rPr lang="en-US" dirty="0" smtClean="0"/>
              <a:t> power index is the fraction of times each voter is critical in either a winning or blocking coalition</a:t>
            </a:r>
          </a:p>
          <a:p>
            <a:endParaRPr lang="en-US" dirty="0" smtClean="0"/>
          </a:p>
          <a:p>
            <a:r>
              <a:rPr lang="en-US" dirty="0" smtClean="0"/>
              <a:t>Just like the Shapley-</a:t>
            </a:r>
            <a:r>
              <a:rPr lang="en-US" dirty="0" err="1" smtClean="0"/>
              <a:t>Shubik</a:t>
            </a:r>
            <a:r>
              <a:rPr lang="en-US" dirty="0" smtClean="0"/>
              <a:t> index, this index will measure the portion of the total power each voter 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</a:t>
            </a:r>
            <a:r>
              <a:rPr lang="en-US" dirty="0" err="1" smtClean="0"/>
              <a:t>Banzhaf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Step 1:</a:t>
            </a:r>
            <a:r>
              <a:rPr lang="en-US" dirty="0" smtClean="0"/>
              <a:t> </a:t>
            </a:r>
            <a:r>
              <a:rPr lang="en-US" b="1" dirty="0" smtClean="0"/>
              <a:t>List All Coalitions</a:t>
            </a:r>
          </a:p>
          <a:p>
            <a:pPr lvl="1"/>
            <a:r>
              <a:rPr lang="en-US" dirty="0" smtClean="0"/>
              <a:t>We will list all of the possible coalitions and determine which coalitions are winning and/or blocking</a:t>
            </a:r>
          </a:p>
          <a:p>
            <a:r>
              <a:rPr lang="en-US" b="1" dirty="0" smtClean="0"/>
              <a:t>Step 2: Find the Critical Voters</a:t>
            </a:r>
          </a:p>
          <a:p>
            <a:pPr lvl="1"/>
            <a:r>
              <a:rPr lang="en-US" dirty="0" smtClean="0"/>
              <a:t>In each coalition, we will determine which voters are critical</a:t>
            </a:r>
          </a:p>
          <a:p>
            <a:r>
              <a:rPr lang="en-US" b="1" dirty="0" smtClean="0"/>
              <a:t>Step 3:</a:t>
            </a:r>
            <a:r>
              <a:rPr lang="en-US" dirty="0" smtClean="0"/>
              <a:t> </a:t>
            </a:r>
            <a:r>
              <a:rPr lang="en-US" b="1" dirty="0" smtClean="0"/>
              <a:t>Add It Up</a:t>
            </a:r>
          </a:p>
          <a:p>
            <a:pPr lvl="1"/>
            <a:r>
              <a:rPr lang="en-US" dirty="0" smtClean="0"/>
              <a:t>We will add up the number of times each voter is critical and use this to compute the power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order to measure the power of each voter, we will determine the number of times each voter is </a:t>
            </a:r>
            <a:r>
              <a:rPr lang="en-US" b="1" dirty="0" smtClean="0"/>
              <a:t>pivotal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example, consider the system [8: 5, 4, 3, 2]</a:t>
            </a:r>
          </a:p>
          <a:p>
            <a:pPr lvl="1"/>
            <a:r>
              <a:rPr lang="en-US" dirty="0" smtClean="0"/>
              <a:t>A has 5 votes</a:t>
            </a:r>
          </a:p>
          <a:p>
            <a:pPr lvl="1"/>
            <a:r>
              <a:rPr lang="en-US" dirty="0" smtClean="0"/>
              <a:t>B has 4 votes</a:t>
            </a:r>
          </a:p>
          <a:p>
            <a:pPr lvl="1"/>
            <a:r>
              <a:rPr lang="en-US" dirty="0" smtClean="0"/>
              <a:t>C has 3 votes</a:t>
            </a:r>
          </a:p>
          <a:p>
            <a:pPr lvl="1"/>
            <a:r>
              <a:rPr lang="en-US" dirty="0" smtClean="0"/>
              <a:t>D has 2 votes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List All 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96000" cy="4625609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Our example is [10: 8, 5, 3, 1]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There are 4 voters, so there are 16 coalitions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Start with the smallest coalitions and work up to the biggest ones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Next, determine which coalitions are winning and which are blocking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81800" y="1676400"/>
          <a:ext cx="2209800" cy="48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/>
                <a:gridCol w="1104900"/>
              </a:tblGrid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 vote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</a:t>
                      </a:r>
                      <a:r>
                        <a:rPr lang="en-US" sz="1400" b="1" baseline="0" dirty="0" smtClean="0"/>
                        <a:t>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 votes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 votes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List All 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example [10: 8, 5, 3, 1], a coalition needs 10 votes to win and 17 − 10 + 1 = 8 votes to block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19800" y="3581400"/>
          <a:ext cx="1066800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/>
              </a:tblGrid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D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C, D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3581400"/>
          <a:ext cx="110490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Blocking Coalitions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Winning Coalitions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Find the Critical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in each coalition, determine the critical voters (if any)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19800" y="3581400"/>
          <a:ext cx="2133600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/>
                <a:gridCol w="1066800"/>
              </a:tblGrid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0" dirty="0" smtClean="0"/>
                        <a:t>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3581400"/>
          <a:ext cx="220980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/>
                <a:gridCol w="11049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B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B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Blocking Coalitions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Winning Coalitions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Add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just count how many times each voter was critical (in either way)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19800" y="3581400"/>
          <a:ext cx="2133600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/>
                <a:gridCol w="1066800"/>
              </a:tblGrid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0" dirty="0" smtClean="0"/>
                        <a:t>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3581400"/>
          <a:ext cx="220980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/>
                <a:gridCol w="11049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B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B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</a:t>
                      </a:r>
                      <a:r>
                        <a:rPr lang="en-US" sz="1400" b="1" baseline="0" dirty="0" smtClean="0"/>
                        <a:t>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C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B,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B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 A, C, D</a:t>
                      </a:r>
                      <a:r>
                        <a:rPr lang="en-US" sz="1400" b="1" baseline="0" dirty="0" smtClean="0"/>
                        <a:t>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A, C</a:t>
                      </a:r>
                      <a:endParaRPr lang="en-US" sz="1400" b="1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{</a:t>
                      </a:r>
                      <a:r>
                        <a:rPr lang="en-US" sz="1400" b="1" baseline="0" dirty="0" smtClean="0"/>
                        <a:t> A, B, C, D }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Blocking Coalitions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Winning Coalitions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Add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that A was a critical voter 12 times, B was critical 4 times, and C was critical 4 times</a:t>
            </a:r>
          </a:p>
          <a:p>
            <a:endParaRPr lang="en-US" dirty="0" smtClean="0"/>
          </a:p>
          <a:p>
            <a:r>
              <a:rPr lang="en-US" dirty="0" smtClean="0"/>
              <a:t>Add these all up and we get 12 + 4 + 4 = 20</a:t>
            </a:r>
          </a:p>
          <a:p>
            <a:endParaRPr lang="en-US" dirty="0" smtClean="0"/>
          </a:p>
          <a:p>
            <a:r>
              <a:rPr lang="en-US" dirty="0" smtClean="0"/>
              <a:t>The power of each voter is the number of times the voter is critical divided by this total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Add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that A was a critical voter 12 times, B was critical 4 times, and C was critical 4 times</a:t>
            </a:r>
          </a:p>
          <a:p>
            <a:endParaRPr lang="en-US" dirty="0" smtClean="0"/>
          </a:p>
          <a:p>
            <a:r>
              <a:rPr lang="en-US" dirty="0" smtClean="0"/>
              <a:t>Power of A = 12/20</a:t>
            </a:r>
          </a:p>
          <a:p>
            <a:r>
              <a:rPr lang="en-US" dirty="0" smtClean="0"/>
              <a:t>Power of B = 4/20</a:t>
            </a:r>
          </a:p>
          <a:p>
            <a:r>
              <a:rPr lang="en-US" dirty="0" smtClean="0"/>
              <a:t>Power of C = 4/20</a:t>
            </a:r>
          </a:p>
          <a:p>
            <a:r>
              <a:rPr lang="en-US" dirty="0" smtClean="0"/>
              <a:t>Power of D = 0/20</a:t>
            </a:r>
          </a:p>
          <a:p>
            <a:endParaRPr lang="en-US" dirty="0" smtClean="0"/>
          </a:p>
          <a:p>
            <a:r>
              <a:rPr lang="en-US" dirty="0" smtClean="0"/>
              <a:t>D is a dummy voter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[15: 12, 8, 4]</a:t>
            </a:r>
          </a:p>
          <a:p>
            <a:pPr lvl="1"/>
            <a:r>
              <a:rPr lang="en-US" dirty="0" smtClean="0"/>
              <a:t>15 votes needed to win</a:t>
            </a:r>
          </a:p>
          <a:p>
            <a:pPr lvl="1"/>
            <a:r>
              <a:rPr lang="en-US" dirty="0" smtClean="0"/>
              <a:t>24 – 15 + 1 = 10 votes needed to block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581400"/>
          <a:ext cx="8382000" cy="3017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Coalition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#</a:t>
                      </a:r>
                      <a:r>
                        <a:rPr lang="en-US" sz="1600" b="1" baseline="0" dirty="0" smtClean="0"/>
                        <a:t> of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Blocking?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Critical Voters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Winning?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Critical Voters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</a:t>
                      </a:r>
                      <a:r>
                        <a:rPr lang="en-US" sz="1600" b="1" baseline="0" dirty="0" smtClean="0"/>
                        <a:t>A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B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C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A, B</a:t>
                      </a:r>
                      <a:r>
                        <a:rPr lang="en-US" sz="1600" b="1" baseline="0" dirty="0" smtClean="0"/>
                        <a:t>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</a:t>
                      </a:r>
                      <a:r>
                        <a:rPr lang="en-US" sz="1600" b="1" baseline="0" dirty="0" smtClean="0"/>
                        <a:t>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A, B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A, </a:t>
                      </a:r>
                      <a:r>
                        <a:rPr lang="en-US" sz="1600" b="1" baseline="0" dirty="0" smtClean="0"/>
                        <a:t>C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16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A, C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B,</a:t>
                      </a:r>
                      <a:r>
                        <a:rPr lang="en-US" sz="1600" b="1" baseline="0" dirty="0" smtClean="0"/>
                        <a:t> C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B,</a:t>
                      </a:r>
                      <a:r>
                        <a:rPr lang="en-US" sz="1600" b="1" baseline="0" dirty="0" smtClean="0"/>
                        <a:t> C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---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{ A, B, C</a:t>
                      </a:r>
                      <a:r>
                        <a:rPr lang="en-US" sz="1600" b="1" baseline="0" dirty="0" smtClean="0"/>
                        <a:t> }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24</a:t>
                      </a:r>
                      <a:r>
                        <a:rPr lang="en-US" sz="1600" b="1" baseline="0" dirty="0" smtClean="0"/>
                        <a:t> votes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none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results for [15: 12, 8, 4] are</a:t>
            </a:r>
          </a:p>
          <a:p>
            <a:pPr lvl="1"/>
            <a:r>
              <a:rPr lang="en-US" dirty="0" smtClean="0"/>
              <a:t>Power of A = 6/10</a:t>
            </a:r>
          </a:p>
          <a:p>
            <a:pPr lvl="1"/>
            <a:r>
              <a:rPr lang="en-US" dirty="0" smtClean="0"/>
              <a:t>Power of B = 2/10</a:t>
            </a:r>
          </a:p>
          <a:p>
            <a:pPr lvl="1"/>
            <a:r>
              <a:rPr lang="en-US" dirty="0" smtClean="0"/>
              <a:t>Power of C = 2/10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 though B has twice as many points as C, they have the same power!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Start off with each voter voting “no”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go down the line, switching each vote from “no” to “yes” until the motion passes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First we switch A’s vote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there are still only 5 votes in favor, so the motion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still fails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Now we switch A’s vote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quota is 8, so the motion passes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baseline="0" dirty="0" smtClean="0"/>
              <a:t>We</a:t>
            </a:r>
            <a:r>
              <a:rPr lang="en-US" sz="3200" dirty="0" smtClean="0"/>
              <a:t> say that </a:t>
            </a:r>
            <a:r>
              <a:rPr lang="en-US" sz="3200" b="1" dirty="0" smtClean="0"/>
              <a:t>B is the pivotal voter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had arranged the voters differently, then the pivotal voter would have been different</a:t>
            </a:r>
          </a:p>
          <a:p>
            <a:endParaRPr lang="en-US" dirty="0" smtClean="0"/>
          </a:p>
          <a:p>
            <a:r>
              <a:rPr lang="en-US" dirty="0" smtClean="0"/>
              <a:t>For the Shapley-</a:t>
            </a:r>
            <a:r>
              <a:rPr lang="en-US" dirty="0" err="1" smtClean="0"/>
              <a:t>Shubik</a:t>
            </a:r>
            <a:r>
              <a:rPr lang="en-US" dirty="0" smtClean="0"/>
              <a:t> power index, we need to consider </a:t>
            </a:r>
            <a:r>
              <a:rPr lang="en-US" b="1" dirty="0" smtClean="0"/>
              <a:t>all</a:t>
            </a:r>
            <a:r>
              <a:rPr lang="en-US" dirty="0" smtClean="0"/>
              <a:t> of the different ways the voters can be arranged</a:t>
            </a:r>
          </a:p>
          <a:p>
            <a:endParaRPr lang="en-US" dirty="0" smtClean="0"/>
          </a:p>
          <a:p>
            <a:r>
              <a:rPr lang="en-US" dirty="0" smtClean="0"/>
              <a:t>All of these arrangements are called </a:t>
            </a:r>
            <a:r>
              <a:rPr lang="en-US" b="1" dirty="0" smtClean="0"/>
              <a:t>permutations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Let’s examine another permutation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Again,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with all votes being “no” and switch them one at a time until the motion passes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91809"/>
          </a:xfrm>
        </p:spPr>
        <p:txBody>
          <a:bodyPr/>
          <a:lstStyle/>
          <a:p>
            <a:r>
              <a:rPr lang="en-US" dirty="0" smtClean="0"/>
              <a:t>Switch C’s vote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23191"/>
            <a:ext cx="82296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motion still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fails, so keep going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permute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924817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161</TotalTime>
  <Words>2180</Words>
  <Application>Microsoft Office PowerPoint</Application>
  <PresentationFormat>On-screen Show (4:3)</PresentationFormat>
  <Paragraphs>426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Module</vt:lpstr>
      <vt:lpstr>Section 2.9: Power Indices</vt:lpstr>
      <vt:lpstr>What is a Power Index?</vt:lpstr>
      <vt:lpstr>Pivotal Voters</vt:lpstr>
      <vt:lpstr>Pivotal Voters</vt:lpstr>
      <vt:lpstr>Pivotal Voters</vt:lpstr>
      <vt:lpstr>Pivotal Voters</vt:lpstr>
      <vt:lpstr>Permutations</vt:lpstr>
      <vt:lpstr>Another Permutation</vt:lpstr>
      <vt:lpstr>Another Permutation</vt:lpstr>
      <vt:lpstr>Another Permutation</vt:lpstr>
      <vt:lpstr>Another Permutation</vt:lpstr>
      <vt:lpstr>Computing the Power Index</vt:lpstr>
      <vt:lpstr>Lots of Permutations</vt:lpstr>
      <vt:lpstr>Back to Our Example</vt:lpstr>
      <vt:lpstr>Back to Our Example</vt:lpstr>
      <vt:lpstr>Computing the Shapley-Shubik Power Index</vt:lpstr>
      <vt:lpstr>Another Example</vt:lpstr>
      <vt:lpstr>Another Example</vt:lpstr>
      <vt:lpstr>Another Example</vt:lpstr>
      <vt:lpstr>Another Power Index</vt:lpstr>
      <vt:lpstr>Coalitions</vt:lpstr>
      <vt:lpstr>Examples</vt:lpstr>
      <vt:lpstr>Evaluating Coalitions</vt:lpstr>
      <vt:lpstr>Counting Coalitions</vt:lpstr>
      <vt:lpstr>Critical Voters</vt:lpstr>
      <vt:lpstr>Back to Our Example</vt:lpstr>
      <vt:lpstr>More Coalitions</vt:lpstr>
      <vt:lpstr>The Banzhaf Power Index</vt:lpstr>
      <vt:lpstr>Computing the Banzhaf Index</vt:lpstr>
      <vt:lpstr>Step 1: List All Coalitions</vt:lpstr>
      <vt:lpstr>Step 1: List All Coalitions</vt:lpstr>
      <vt:lpstr>Step 2: Find the Critical Voters</vt:lpstr>
      <vt:lpstr>Step 3: Add It Up</vt:lpstr>
      <vt:lpstr>Step 3: Add It Up</vt:lpstr>
      <vt:lpstr>Step 3: Add It Up</vt:lpstr>
      <vt:lpstr>Another Example</vt:lpstr>
      <vt:lpstr>Results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2.9: Power Indices</dc:title>
  <dc:creator>James Hamblin</dc:creator>
  <cp:lastModifiedBy>James Hamblin</cp:lastModifiedBy>
  <cp:revision>13</cp:revision>
  <dcterms:created xsi:type="dcterms:W3CDTF">2008-03-31T12:52:56Z</dcterms:created>
  <dcterms:modified xsi:type="dcterms:W3CDTF">2011-07-29T13:41:25Z</dcterms:modified>
</cp:coreProperties>
</file>